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8" r:id="rId5"/>
    <p:sldId id="322" r:id="rId6"/>
    <p:sldId id="326" r:id="rId7"/>
    <p:sldId id="341" r:id="rId8"/>
    <p:sldId id="318" r:id="rId9"/>
    <p:sldId id="338" r:id="rId10"/>
    <p:sldId id="348" r:id="rId11"/>
    <p:sldId id="323" r:id="rId12"/>
    <p:sldId id="344" r:id="rId13"/>
    <p:sldId id="335" r:id="rId14"/>
    <p:sldId id="324" r:id="rId15"/>
    <p:sldId id="320" r:id="rId16"/>
    <p:sldId id="337" r:id="rId17"/>
    <p:sldId id="328" r:id="rId18"/>
    <p:sldId id="329" r:id="rId19"/>
    <p:sldId id="331" r:id="rId20"/>
    <p:sldId id="319" r:id="rId21"/>
    <p:sldId id="334" r:id="rId22"/>
    <p:sldId id="339" r:id="rId23"/>
    <p:sldId id="345" r:id="rId24"/>
    <p:sldId id="343" r:id="rId25"/>
    <p:sldId id="330" r:id="rId26"/>
    <p:sldId id="340" r:id="rId27"/>
    <p:sldId id="316" r:id="rId28"/>
    <p:sldId id="325" r:id="rId29"/>
    <p:sldId id="327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 Verbeek" initials="GV" lastIdx="1" clrIdx="0">
    <p:extLst>
      <p:ext uri="{19B8F6BF-5375-455C-9EA6-DF929625EA0E}">
        <p15:presenceInfo xmlns:p15="http://schemas.microsoft.com/office/powerpoint/2012/main" userId="S-1-5-21-2483263013-661348462-4172844734-38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1C0B-784D-4931-B402-86A8F6E75DF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EE80-7B74-4546-BD73-85231B1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29…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8203-9213-4DAA-9DF3-51EF2BA2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D5CC4F-9783-4EC7-8217-97303A22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7B570-9A80-44E3-8151-26F4208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35C3A-DEA9-45EB-9E96-9F3BD49A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5119-06D4-4C3E-989B-52E278B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BFA6-5A8F-4B6F-8399-8B681E6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81269-64C9-44B7-A33F-3F47A49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0FBFE-C17A-40BE-9861-0B5EB97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527C9-9E3E-40A1-821D-4F97FBB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D42D6-B48F-44E9-8F4A-A108BF1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75570-2936-4C45-9B34-F620099D5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E6A00D-35D8-4CA8-AD04-76304C2D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13E4A-ED02-46CB-BD20-6AFFCF8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0A31-2317-491E-BBC3-7AD2BDD8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27BE7-6AC7-43ED-A6F6-3D46988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45E00-DB8A-46FF-BDF3-71E3899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1A8EF-5D6A-4862-A19D-5F5A8E30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11E0-0DC0-484D-BADC-21E96C2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AF7D3-8BB8-4D7B-81D9-17012EB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F94D-102C-4909-80FE-AF5428D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FB0CA-33DE-411C-A19F-83527518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B3351-C918-4649-80D0-65417D7B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BED1A-F5F4-4A53-8EF3-BBA86E1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0B4E0-19E4-49C1-A51E-827E6EA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D57BA-CF03-47D0-B02D-DBFEE58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8233-916F-4E60-BFA4-ACD0CFE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245BE-C8D1-4573-A9D2-A7C1E135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743D0-9B2B-4AC2-ACBB-19FB91B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39FD5-DE7D-462D-9634-5FFD53E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05AF5-CFCF-46D6-A2FF-398BF57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83379-0964-4069-9580-26B2687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8391-BD01-4C94-B062-0B4BBB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72912-9E0D-47B8-A6C7-7DCA1F16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81260B-50A3-4576-A858-CDD971F9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8AF35-9459-4150-BC64-A805E016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7ADDE-B45F-4D83-93A6-28981B30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0731E2-0C21-4B22-80ED-72388BA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934D8F-F9DB-48B7-BF36-C0A7EFE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32D0F8-C4FE-4C4D-A7BB-3ED94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D5BE-7F78-4C3A-8BAB-42568F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5E0F5-DD10-4213-A8C4-8D02CECC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230AA-6F46-42CF-B756-ED9E281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AB50A8-8821-4111-BD62-F0592C5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8C20F-58BE-45FC-8306-59084491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F1B73E-AB78-4944-9E65-5CFEC30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7B3B7-F65A-485E-82F6-1E7661B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DDFE-5840-4C87-B553-CDB3F81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595E1-3B45-401F-A5E9-204C5C1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B8B91-74ED-4719-9712-D6203A65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EB404-A3B2-4FC5-8A4C-618769F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4E25B-3149-45BE-9D4F-51275AE4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95A19-8EE9-4C9F-8B3E-4C4EB1C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215A-6400-49F3-B616-D709A406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0461A-2FF7-4C5C-A158-39FBA531E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05FEE-C8E8-4DE6-9E98-74CD05E7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D88BD-FC35-4C2D-9009-342D314B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5AF79-772B-4DF8-9FE3-6731A47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BA3A2-3FF9-4369-A30D-9E7C5120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049E7F-18DB-4E68-A45E-D09A78C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39C85-F872-467A-AFAF-D077C2B7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55D4F-BE0E-43B5-A315-03E845FD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663C-4E43-4625-9074-30A40B1496C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71BEC-8D0D-4E1D-BDC0-7E923313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539CD-8BBE-4606-AAFF-013803A60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prika, gezond maar niet voor iedereen... - De EetLijn">
            <a:extLst>
              <a:ext uri="{FF2B5EF4-FFF2-40B4-BE49-F238E27FC236}">
                <a16:creationId xmlns:a16="http://schemas.microsoft.com/office/drawing/2014/main" id="{7B22D197-A144-49A1-8393-821AA002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33" y="469127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ruitjes - Veggipedia">
            <a:extLst>
              <a:ext uri="{FF2B5EF4-FFF2-40B4-BE49-F238E27FC236}">
                <a16:creationId xmlns:a16="http://schemas.microsoft.com/office/drawing/2014/main" id="{DC7BC5AA-C687-4A8B-93AB-386470EE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786" y="5342049"/>
            <a:ext cx="1604494" cy="10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93" y="2504513"/>
            <a:ext cx="6444208" cy="143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179142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Plantenkennis</a:t>
            </a:r>
            <a:br>
              <a:rPr lang="nl-NL" b="1" dirty="0"/>
            </a:br>
            <a:r>
              <a:rPr lang="nl-NL" sz="2400" b="1" dirty="0"/>
              <a:t>groente planten 25 stuks</a:t>
            </a:r>
            <a:br>
              <a:rPr lang="nl-NL" sz="2800" dirty="0"/>
            </a:br>
            <a:r>
              <a:rPr lang="nl-NL" sz="2800" dirty="0">
                <a:solidFill>
                  <a:schemeClr val="bg1"/>
                </a:solidFill>
              </a:rPr>
              <a:t>2</a:t>
            </a:r>
            <a:br>
              <a:rPr lang="nl-NL" dirty="0"/>
            </a:br>
            <a:r>
              <a:rPr lang="nl-NL" sz="2400" b="1" dirty="0"/>
              <a:t>Periode 5</a:t>
            </a:r>
          </a:p>
        </p:txBody>
      </p:sp>
      <p:pic>
        <p:nvPicPr>
          <p:cNvPr id="6" name="Picture 2" descr="Sla">
            <a:extLst>
              <a:ext uri="{FF2B5EF4-FFF2-40B4-BE49-F238E27FC236}">
                <a16:creationId xmlns:a16="http://schemas.microsoft.com/office/drawing/2014/main" id="{5A57907E-01DC-4EF4-A5FC-2AFC28BA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75" y="4278744"/>
            <a:ext cx="2577652" cy="25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adijs">
            <a:extLst>
              <a:ext uri="{FF2B5EF4-FFF2-40B4-BE49-F238E27FC236}">
                <a16:creationId xmlns:a16="http://schemas.microsoft.com/office/drawing/2014/main" id="{0DCE2EEA-CB02-45B7-BA2C-B1337F57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4" y="3968276"/>
            <a:ext cx="3198588" cy="31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omkommer | Lekker van bij ons">
            <a:extLst>
              <a:ext uri="{FF2B5EF4-FFF2-40B4-BE49-F238E27FC236}">
                <a16:creationId xmlns:a16="http://schemas.microsoft.com/office/drawing/2014/main" id="{CF775F28-1A50-4D9F-9B46-6C8873B1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4877939"/>
            <a:ext cx="2803273" cy="16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10233" y="498648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Capsicum  annuum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749826" y="5869339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paprika</a:t>
            </a:r>
          </a:p>
        </p:txBody>
      </p:sp>
      <p:pic>
        <p:nvPicPr>
          <p:cNvPr id="4100" name="Picture 4" descr="https://www.beekenkamp.nl/plants/app/uploads/2019/08/Paprikaplanten.jpg">
            <a:extLst>
              <a:ext uri="{FF2B5EF4-FFF2-40B4-BE49-F238E27FC236}">
                <a16:creationId xmlns:a16="http://schemas.microsoft.com/office/drawing/2014/main" id="{0D34DBB1-5569-4A36-B1C6-BB19725D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9" y="223982"/>
            <a:ext cx="4303145" cy="43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prikakwekerij H. van der Waal: biologische teelt van dagverse gele en  rode paprika's">
            <a:extLst>
              <a:ext uri="{FF2B5EF4-FFF2-40B4-BE49-F238E27FC236}">
                <a16:creationId xmlns:a16="http://schemas.microsoft.com/office/drawing/2014/main" id="{836462D9-C126-403D-B50D-E4CB06D2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47" y="2634209"/>
            <a:ext cx="2030879" cy="20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elttip rode paprikarassen">
            <a:extLst>
              <a:ext uri="{FF2B5EF4-FFF2-40B4-BE49-F238E27FC236}">
                <a16:creationId xmlns:a16="http://schemas.microsoft.com/office/drawing/2014/main" id="{A3C6B790-2ACC-43A4-92EC-983DD3D3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34" y="557521"/>
            <a:ext cx="3833192" cy="19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prika, gezond maar niet voor iedereen... - De EetLijn">
            <a:extLst>
              <a:ext uri="{FF2B5EF4-FFF2-40B4-BE49-F238E27FC236}">
                <a16:creationId xmlns:a16="http://schemas.microsoft.com/office/drawing/2014/main" id="{AF987DAF-9889-445E-97E8-60B52793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1" y="4881418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Cichorium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endivia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andijvie</a:t>
            </a:r>
          </a:p>
        </p:txBody>
      </p:sp>
      <p:pic>
        <p:nvPicPr>
          <p:cNvPr id="3074" name="Picture 2" descr="Andijvie per 500 gram - Groentehal">
            <a:extLst>
              <a:ext uri="{FF2B5EF4-FFF2-40B4-BE49-F238E27FC236}">
                <a16:creationId xmlns:a16="http://schemas.microsoft.com/office/drawing/2014/main" id="{59118A86-A4F1-42EF-8B6D-AE3E546C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8" y="3634309"/>
            <a:ext cx="3975445" cy="26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7) Andijvie kweken | sjeftuintips">
            <a:extLst>
              <a:ext uri="{FF2B5EF4-FFF2-40B4-BE49-F238E27FC236}">
                <a16:creationId xmlns:a16="http://schemas.microsoft.com/office/drawing/2014/main" id="{9C2456B0-CD93-4A8B-AE4C-6EF82FFD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 r="6833"/>
          <a:stretch/>
        </p:blipFill>
        <p:spPr bwMode="auto">
          <a:xfrm>
            <a:off x="690823" y="472032"/>
            <a:ext cx="3456972" cy="23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dijvie Video's en B-roll - iStock">
            <a:extLst>
              <a:ext uri="{FF2B5EF4-FFF2-40B4-BE49-F238E27FC236}">
                <a16:creationId xmlns:a16="http://schemas.microsoft.com/office/drawing/2014/main" id="{1AB71FEC-B397-4161-958D-8CFBF072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00" y="476758"/>
            <a:ext cx="4468057" cy="25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Cichorium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intybus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witlof</a:t>
            </a:r>
          </a:p>
        </p:txBody>
      </p:sp>
      <p:pic>
        <p:nvPicPr>
          <p:cNvPr id="1026" name="Picture 2" descr="Witlof - Wikipedia">
            <a:extLst>
              <a:ext uri="{FF2B5EF4-FFF2-40B4-BE49-F238E27FC236}">
                <a16:creationId xmlns:a16="http://schemas.microsoft.com/office/drawing/2014/main" id="{BD87D993-D0AF-47D0-ADFC-8E3D6D83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1" y="358219"/>
            <a:ext cx="2655679" cy="36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i | 2012 | sjeftuintips">
            <a:extLst>
              <a:ext uri="{FF2B5EF4-FFF2-40B4-BE49-F238E27FC236}">
                <a16:creationId xmlns:a16="http://schemas.microsoft.com/office/drawing/2014/main" id="{434A68CD-DCE7-40A0-8039-1E113556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68" y="604008"/>
            <a:ext cx="2655679" cy="29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0D94F1B-B9EC-4ACE-8138-433DA0A4A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11" y="4413812"/>
            <a:ext cx="2655679" cy="20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7883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Citrullus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lanatus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14600" y="567997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(water)meloen</a:t>
            </a:r>
          </a:p>
        </p:txBody>
      </p:sp>
      <p:pic>
        <p:nvPicPr>
          <p:cNvPr id="9218" name="Picture 2" descr="Meloen in serre stock afbeelding. Afbeelding bestaande uit groei - 72109775">
            <a:extLst>
              <a:ext uri="{FF2B5EF4-FFF2-40B4-BE49-F238E27FC236}">
                <a16:creationId xmlns:a16="http://schemas.microsoft.com/office/drawing/2014/main" id="{69FC8EA1-B8D2-4413-9FBA-65F2E27F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13" y="918453"/>
            <a:ext cx="3481844" cy="23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eloenen, plantenkwekerij Van der Lugt B.V.">
            <a:extLst>
              <a:ext uri="{FF2B5EF4-FFF2-40B4-BE49-F238E27FC236}">
                <a16:creationId xmlns:a16="http://schemas.microsoft.com/office/drawing/2014/main" id="{E198F869-598A-41FD-928D-4D10C0B45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6351" r="13358" b="6541"/>
          <a:stretch/>
        </p:blipFill>
        <p:spPr bwMode="auto">
          <a:xfrm>
            <a:off x="447261" y="437472"/>
            <a:ext cx="4631635" cy="34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Watermeloen - t Lichterhof">
            <a:extLst>
              <a:ext uri="{FF2B5EF4-FFF2-40B4-BE49-F238E27FC236}">
                <a16:creationId xmlns:a16="http://schemas.microsoft.com/office/drawing/2014/main" id="{6B47E9C0-CA6A-4131-973A-FC2BA388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33" y="3919647"/>
            <a:ext cx="2769829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42221" y="47681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Cucurbita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hokkaido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55845" y="57058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pompoen</a:t>
            </a:r>
          </a:p>
        </p:txBody>
      </p:sp>
      <p:pic>
        <p:nvPicPr>
          <p:cNvPr id="8194" name="Picture 2" descr="Pompoen">
            <a:extLst>
              <a:ext uri="{FF2B5EF4-FFF2-40B4-BE49-F238E27FC236}">
                <a16:creationId xmlns:a16="http://schemas.microsoft.com/office/drawing/2014/main" id="{741429DD-221A-4B64-832C-A5EFBF81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2" y="2617364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mpoen - Diana's mooie moestuin">
            <a:extLst>
              <a:ext uri="{FF2B5EF4-FFF2-40B4-BE49-F238E27FC236}">
                <a16:creationId xmlns:a16="http://schemas.microsoft.com/office/drawing/2014/main" id="{27698108-DA1C-495D-B264-58F680A7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72" y="515240"/>
            <a:ext cx="3072673" cy="17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 POMPOENPLANT">
            <a:extLst>
              <a:ext uri="{FF2B5EF4-FFF2-40B4-BE49-F238E27FC236}">
                <a16:creationId xmlns:a16="http://schemas.microsoft.com/office/drawing/2014/main" id="{7B704E0C-16D1-4D15-B8F5-9FCCB9F7A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3" y="421111"/>
            <a:ext cx="3246372" cy="24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loem in de pompoenplant. | Tuin, Moestuin, Bloemen">
            <a:extLst>
              <a:ext uri="{FF2B5EF4-FFF2-40B4-BE49-F238E27FC236}">
                <a16:creationId xmlns:a16="http://schemas.microsoft.com/office/drawing/2014/main" id="{21B4B32A-0A15-4F65-86DD-A87B937D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20" y="2624964"/>
            <a:ext cx="2480025" cy="18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02463" y="468658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Cucurbita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pepo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16087" y="561711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courgette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97FF152-73C3-456F-B9F4-E5FA803E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267768"/>
            <a:ext cx="5219686" cy="4671664"/>
          </a:xfrm>
          <a:prstGeom prst="rect">
            <a:avLst/>
          </a:prstGeom>
        </p:spPr>
      </p:pic>
      <p:pic>
        <p:nvPicPr>
          <p:cNvPr id="2050" name="Picture 2" descr="Courgette bloem stuk (100315), VAN GELDER | Kruiden &amp; cressen - Van Gelder  groente &amp; fruit | Groothandel groente en fruit">
            <a:extLst>
              <a:ext uri="{FF2B5EF4-FFF2-40B4-BE49-F238E27FC236}">
                <a16:creationId xmlns:a16="http://schemas.microsoft.com/office/drawing/2014/main" id="{F3B10FAA-0655-49C4-BA75-F61C9742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4" y="2902656"/>
            <a:ext cx="2822713" cy="1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urgette 'Lotan' F1 / 'Black Forest' F1">
            <a:extLst>
              <a:ext uri="{FF2B5EF4-FFF2-40B4-BE49-F238E27FC236}">
                <a16:creationId xmlns:a16="http://schemas.microsoft.com/office/drawing/2014/main" id="{F8B75E0C-A2AB-4634-A921-A6AA5828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37" y="270125"/>
            <a:ext cx="3143250" cy="24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urgette | Lekker van bij ons">
            <a:extLst>
              <a:ext uri="{FF2B5EF4-FFF2-40B4-BE49-F238E27FC236}">
                <a16:creationId xmlns:a16="http://schemas.microsoft.com/office/drawing/2014/main" id="{54A68856-0F51-4D76-AC77-B23A1C43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99" y="4935145"/>
            <a:ext cx="304958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2812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Cucumis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sativus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466436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komkommer</a:t>
            </a:r>
          </a:p>
        </p:txBody>
      </p:sp>
      <p:pic>
        <p:nvPicPr>
          <p:cNvPr id="2052" name="Picture 4" descr="Lichter oogsten om balans en groeikracht in de plant te houden">
            <a:extLst>
              <a:ext uri="{FF2B5EF4-FFF2-40B4-BE49-F238E27FC236}">
                <a16:creationId xmlns:a16="http://schemas.microsoft.com/office/drawing/2014/main" id="{47C78A18-FF81-4706-8283-940BEE64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89" y="224873"/>
            <a:ext cx="3418647" cy="20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mkommer; zó groeit ie bij de teler | Lekker Tafelen">
            <a:extLst>
              <a:ext uri="{FF2B5EF4-FFF2-40B4-BE49-F238E27FC236}">
                <a16:creationId xmlns:a16="http://schemas.microsoft.com/office/drawing/2014/main" id="{274FE0B1-B573-4E64-999C-BCBC06D0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27" y="2505074"/>
            <a:ext cx="2840810" cy="21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hollandplant.nl/wp-content/uploads/2020/01/komkommer_plant1.png">
            <a:extLst>
              <a:ext uri="{FF2B5EF4-FFF2-40B4-BE49-F238E27FC236}">
                <a16:creationId xmlns:a16="http://schemas.microsoft.com/office/drawing/2014/main" id="{CB75A957-FEAA-4E77-967D-FF12B15F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3" y="44777"/>
            <a:ext cx="4572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omkommer | Lekker van bij ons">
            <a:extLst>
              <a:ext uri="{FF2B5EF4-FFF2-40B4-BE49-F238E27FC236}">
                <a16:creationId xmlns:a16="http://schemas.microsoft.com/office/drawing/2014/main" id="{C00ED9EA-FD19-4216-8BF2-2103EF98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5" y="4201625"/>
            <a:ext cx="3270864" cy="21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et Blad van de wortel stock foto. Afbeelding bestaande uit groen - 7419492">
            <a:extLst>
              <a:ext uri="{FF2B5EF4-FFF2-40B4-BE49-F238E27FC236}">
                <a16:creationId xmlns:a16="http://schemas.microsoft.com/office/drawing/2014/main" id="{FBD5DB78-EC66-4AC3-93DD-ACACBE4CA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73"/>
          <a:stretch/>
        </p:blipFill>
        <p:spPr bwMode="auto">
          <a:xfrm rot="5400000">
            <a:off x="7531763" y="2726157"/>
            <a:ext cx="1624986" cy="24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Daucus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carota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(winter)peen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A3D1CE-DFEE-4FD3-9DFD-FA6854FC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" y="3949026"/>
            <a:ext cx="3866321" cy="21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wasgroei 2010 - winterpeen - Harrysfarm">
            <a:extLst>
              <a:ext uri="{FF2B5EF4-FFF2-40B4-BE49-F238E27FC236}">
                <a16:creationId xmlns:a16="http://schemas.microsoft.com/office/drawing/2014/main" id="{626D287E-2E4D-4BC4-A578-03137B8B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29" y="672419"/>
            <a:ext cx="3306416" cy="24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ortel met blad stock afbeelding. Afbeelding bestaande uit ingredi - 7737997">
            <a:extLst>
              <a:ext uri="{FF2B5EF4-FFF2-40B4-BE49-F238E27FC236}">
                <a16:creationId xmlns:a16="http://schemas.microsoft.com/office/drawing/2014/main" id="{FD2D01A7-CAD6-409D-82FF-F57611841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6"/>
          <a:stretch/>
        </p:blipFill>
        <p:spPr bwMode="auto">
          <a:xfrm>
            <a:off x="805071" y="460432"/>
            <a:ext cx="3042674" cy="33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326971" y="474720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Lactuca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sativa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240595" y="563910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sla</a:t>
            </a:r>
          </a:p>
        </p:txBody>
      </p:sp>
      <p:pic>
        <p:nvPicPr>
          <p:cNvPr id="6146" name="Picture 2" descr="Sla">
            <a:extLst>
              <a:ext uri="{FF2B5EF4-FFF2-40B4-BE49-F238E27FC236}">
                <a16:creationId xmlns:a16="http://schemas.microsoft.com/office/drawing/2014/main" id="{A0033CFD-E5FE-4969-B98F-2EBA991D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6" y="3125195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a plantjes hoog en slap, wat te doen? - Groente - Moestuin Forum">
            <a:extLst>
              <a:ext uri="{FF2B5EF4-FFF2-40B4-BE49-F238E27FC236}">
                <a16:creationId xmlns:a16="http://schemas.microsoft.com/office/drawing/2014/main" id="{58160C8F-2482-42B0-8A5B-37B6F915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3" y="127450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erste oogst 'sla op water'">
            <a:extLst>
              <a:ext uri="{FF2B5EF4-FFF2-40B4-BE49-F238E27FC236}">
                <a16:creationId xmlns:a16="http://schemas.microsoft.com/office/drawing/2014/main" id="{6E8E9882-984E-43A8-A993-45AB5198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83" y="1274502"/>
            <a:ext cx="3905018" cy="2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38152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Phaseolus</a:t>
            </a:r>
            <a:r>
              <a:rPr lang="nl-NL" b="1" dirty="0">
                <a:solidFill>
                  <a:srgbClr val="92D050"/>
                </a:solidFill>
              </a:rPr>
              <a:t> vulgaris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51776" y="5746161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sperzieboon</a:t>
            </a:r>
          </a:p>
        </p:txBody>
      </p:sp>
      <p:pic>
        <p:nvPicPr>
          <p:cNvPr id="5122" name="Picture 2" descr="Flageolets">
            <a:extLst>
              <a:ext uri="{FF2B5EF4-FFF2-40B4-BE49-F238E27FC236}">
                <a16:creationId xmlns:a16="http://schemas.microsoft.com/office/drawing/2014/main" id="{3C20857B-CDC5-4FFB-AF03-15139319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19" y="638317"/>
            <a:ext cx="4078357" cy="30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29052B7-909C-41F9-AF11-D9392170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5" y="4124261"/>
            <a:ext cx="4226421" cy="2412930"/>
          </a:xfrm>
          <a:prstGeom prst="rect">
            <a:avLst/>
          </a:prstGeom>
        </p:spPr>
      </p:pic>
      <p:pic>
        <p:nvPicPr>
          <p:cNvPr id="5124" name="Picture 4" descr="Sperziebonen, zijn dit de bloemetjes? - Groente - Moestuin Forum">
            <a:extLst>
              <a:ext uri="{FF2B5EF4-FFF2-40B4-BE49-F238E27FC236}">
                <a16:creationId xmlns:a16="http://schemas.microsoft.com/office/drawing/2014/main" id="{08619D68-D6E0-4FCC-ACA4-CEE6F885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2" y="638317"/>
            <a:ext cx="4134614" cy="3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5271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Allium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ampeloprasum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66337" y="569316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prei</a:t>
            </a:r>
          </a:p>
        </p:txBody>
      </p:sp>
      <p:pic>
        <p:nvPicPr>
          <p:cNvPr id="3074" name="Picture 2" descr="Voedingswaarde Prei, vers per 100 gram.">
            <a:extLst>
              <a:ext uri="{FF2B5EF4-FFF2-40B4-BE49-F238E27FC236}">
                <a16:creationId xmlns:a16="http://schemas.microsoft.com/office/drawing/2014/main" id="{1F650762-5DFA-4C8E-B4C8-3151D4DAA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4" b="15244"/>
          <a:stretch/>
        </p:blipFill>
        <p:spPr bwMode="auto">
          <a:xfrm rot="744398">
            <a:off x="1206144" y="3679094"/>
            <a:ext cx="3520103" cy="26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99855B1-BA32-49E1-AAA8-D18DF2239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099" y="715617"/>
            <a:ext cx="3878392" cy="2912817"/>
          </a:xfrm>
          <a:prstGeom prst="rect">
            <a:avLst/>
          </a:prstGeom>
        </p:spPr>
      </p:pic>
      <p:pic>
        <p:nvPicPr>
          <p:cNvPr id="3080" name="Picture 8" descr="Biologische prei (Allium porrum) D 9 H 5 cm | Intratuin">
            <a:extLst>
              <a:ext uri="{FF2B5EF4-FFF2-40B4-BE49-F238E27FC236}">
                <a16:creationId xmlns:a16="http://schemas.microsoft.com/office/drawing/2014/main" id="{D3F2A0CD-7C49-41D6-A63D-CBB6C73D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1" y="819511"/>
            <a:ext cx="2710069" cy="271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2185823" y="4513193"/>
            <a:ext cx="8076424" cy="1043530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Capsicum annuum  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“Westlandse Lange Rode”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(</a:t>
            </a:r>
            <a:r>
              <a:rPr lang="nl-NL" sz="2400" dirty="0" err="1"/>
              <a:t>spaanse</a:t>
            </a:r>
            <a:r>
              <a:rPr lang="nl-NL" sz="2400" dirty="0"/>
              <a:t>) peper</a:t>
            </a:r>
          </a:p>
        </p:txBody>
      </p:sp>
      <p:pic>
        <p:nvPicPr>
          <p:cNvPr id="2052" name="Picture 4" descr="Afbeeldingsresultaat voor spaanse peper">
            <a:extLst>
              <a:ext uri="{FF2B5EF4-FFF2-40B4-BE49-F238E27FC236}">
                <a16:creationId xmlns:a16="http://schemas.microsoft.com/office/drawing/2014/main" id="{E61482B5-90B7-4FDB-984A-834ACCAE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7" y="3978253"/>
            <a:ext cx="5050401" cy="24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spaanse peper plantje">
            <a:extLst>
              <a:ext uri="{FF2B5EF4-FFF2-40B4-BE49-F238E27FC236}">
                <a16:creationId xmlns:a16="http://schemas.microsoft.com/office/drawing/2014/main" id="{4B90D7D7-62C3-40B8-A1CF-5D19F2982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t="9713" r="11214" b="19264"/>
          <a:stretch/>
        </p:blipFill>
        <p:spPr bwMode="auto">
          <a:xfrm>
            <a:off x="3623881" y="193181"/>
            <a:ext cx="196355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spaanse peper plantje in kassen">
            <a:extLst>
              <a:ext uri="{FF2B5EF4-FFF2-40B4-BE49-F238E27FC236}">
                <a16:creationId xmlns:a16="http://schemas.microsoft.com/office/drawing/2014/main" id="{04CE5DF5-1864-4EDF-9904-81BF4336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0" y="175663"/>
            <a:ext cx="2848272" cy="38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westlandpeppers">
            <a:extLst>
              <a:ext uri="{FF2B5EF4-FFF2-40B4-BE49-F238E27FC236}">
                <a16:creationId xmlns:a16="http://schemas.microsoft.com/office/drawing/2014/main" id="{D4F58D50-F350-48EC-A8AE-65B6E623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14" y="193181"/>
            <a:ext cx="3766131" cy="27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Pisum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sativum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doperwt</a:t>
            </a:r>
          </a:p>
        </p:txBody>
      </p:sp>
      <p:pic>
        <p:nvPicPr>
          <p:cNvPr id="5124" name="Picture 4" descr="Doperwten koken | Recepten koken">
            <a:extLst>
              <a:ext uri="{FF2B5EF4-FFF2-40B4-BE49-F238E27FC236}">
                <a16:creationId xmlns:a16="http://schemas.microsoft.com/office/drawing/2014/main" id="{31549755-7FDD-47C1-8AA2-DDEF8021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8" y="4043240"/>
            <a:ext cx="3908527" cy="26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perwt - ANW (Algemeen Nederlands Woordenboek)">
            <a:extLst>
              <a:ext uri="{FF2B5EF4-FFF2-40B4-BE49-F238E27FC236}">
                <a16:creationId xmlns:a16="http://schemas.microsoft.com/office/drawing/2014/main" id="{02E90063-C55A-496A-9EE1-2FB6CF8A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6" y="430488"/>
            <a:ext cx="2630143" cy="3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age doperwten - Pisum sativum 'Karina'">
            <a:extLst>
              <a:ext uri="{FF2B5EF4-FFF2-40B4-BE49-F238E27FC236}">
                <a16:creationId xmlns:a16="http://schemas.microsoft.com/office/drawing/2014/main" id="{F401CBF7-D309-4073-9706-E49EA22B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21" y="439581"/>
            <a:ext cx="3132276" cy="280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Over wilde planten">
            <a:extLst>
              <a:ext uri="{FF2B5EF4-FFF2-40B4-BE49-F238E27FC236}">
                <a16:creationId xmlns:a16="http://schemas.microsoft.com/office/drawing/2014/main" id="{D1650E6A-D1DB-415B-ACB9-2FF24FE1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52" y="430488"/>
            <a:ext cx="2102293" cy="16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270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Raphanus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sativus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40665" y="570783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radijs</a:t>
            </a:r>
          </a:p>
        </p:txBody>
      </p:sp>
      <p:pic>
        <p:nvPicPr>
          <p:cNvPr id="7170" name="Picture 2" descr="Radijs">
            <a:extLst>
              <a:ext uri="{FF2B5EF4-FFF2-40B4-BE49-F238E27FC236}">
                <a16:creationId xmlns:a16="http://schemas.microsoft.com/office/drawing/2014/main" id="{3FC78515-1DA9-431D-9958-0B11FFFD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3" y="3172040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eesdemooyjr.nl/bestanden/68_20160905_191505.jpg">
            <a:extLst>
              <a:ext uri="{FF2B5EF4-FFF2-40B4-BE49-F238E27FC236}">
                <a16:creationId xmlns:a16="http://schemas.microsoft.com/office/drawing/2014/main" id="{C0FD3133-41C8-49DD-A741-6ECAB1ED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9" y="939567"/>
            <a:ext cx="3662445" cy="20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chine">
            <a:extLst>
              <a:ext uri="{FF2B5EF4-FFF2-40B4-BE49-F238E27FC236}">
                <a16:creationId xmlns:a16="http://schemas.microsoft.com/office/drawing/2014/main" id="{C17243EF-2DAA-466B-9B08-B43E063F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26" y="963709"/>
            <a:ext cx="4386639" cy="24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Solanum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lycopersicum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tomaat</a:t>
            </a:r>
          </a:p>
        </p:txBody>
      </p:sp>
      <p:pic>
        <p:nvPicPr>
          <p:cNvPr id="1028" name="Picture 4" descr="Tomatenplant Bloesem Tomaat Bloem - Gratis foto op Pixabay">
            <a:extLst>
              <a:ext uri="{FF2B5EF4-FFF2-40B4-BE49-F238E27FC236}">
                <a16:creationId xmlns:a16="http://schemas.microsoft.com/office/drawing/2014/main" id="{EA5579B7-B469-482B-9FC0-7C136A57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36" y="27215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adplukken in de kop voor productieverhoging maximaal tot eind januari">
            <a:extLst>
              <a:ext uri="{FF2B5EF4-FFF2-40B4-BE49-F238E27FC236}">
                <a16:creationId xmlns:a16="http://schemas.microsoft.com/office/drawing/2014/main" id="{13E90DC2-7794-4209-B6BD-79EBDF3E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53" y="188777"/>
            <a:ext cx="3570158" cy="21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F20285-9986-4FA1-94FE-8F3EFE34C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2" y="208856"/>
            <a:ext cx="4114333" cy="3220144"/>
          </a:xfrm>
          <a:prstGeom prst="rect">
            <a:avLst/>
          </a:prstGeom>
        </p:spPr>
      </p:pic>
      <p:pic>
        <p:nvPicPr>
          <p:cNvPr id="1026" name="Picture 2" descr="Van vocht binnenhouden wordt tomatenplant alleen maar sterker' -  GFactueel.nl">
            <a:extLst>
              <a:ext uri="{FF2B5EF4-FFF2-40B4-BE49-F238E27FC236}">
                <a16:creationId xmlns:a16="http://schemas.microsoft.com/office/drawing/2014/main" id="{6A81FAC2-1123-420B-A232-29EA6851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8" y="3949789"/>
            <a:ext cx="3511157" cy="23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35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Solanum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melongena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aubergine</a:t>
            </a:r>
          </a:p>
        </p:txBody>
      </p:sp>
      <p:pic>
        <p:nvPicPr>
          <p:cNvPr id="3078" name="Picture 6" descr="AUBERGINE">
            <a:extLst>
              <a:ext uri="{FF2B5EF4-FFF2-40B4-BE49-F238E27FC236}">
                <a16:creationId xmlns:a16="http://schemas.microsoft.com/office/drawing/2014/main" id="{F66998EE-7F51-488E-A57A-8D885E9E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" y="169417"/>
            <a:ext cx="3935444" cy="39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ubergine - Diana's mooie moestuin">
            <a:extLst>
              <a:ext uri="{FF2B5EF4-FFF2-40B4-BE49-F238E27FC236}">
                <a16:creationId xmlns:a16="http://schemas.microsoft.com/office/drawing/2014/main" id="{538D37AC-C6E2-4A2F-A5E9-438D0ECE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3" y="2468929"/>
            <a:ext cx="2930262" cy="2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eelt tips voor aubergine">
            <a:extLst>
              <a:ext uri="{FF2B5EF4-FFF2-40B4-BE49-F238E27FC236}">
                <a16:creationId xmlns:a16="http://schemas.microsoft.com/office/drawing/2014/main" id="{05B09942-DCAE-476B-90C2-3F317294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81" y="230404"/>
            <a:ext cx="4029364" cy="18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ubergine - Verse Oogst">
            <a:extLst>
              <a:ext uri="{FF2B5EF4-FFF2-40B4-BE49-F238E27FC236}">
                <a16:creationId xmlns:a16="http://schemas.microsoft.com/office/drawing/2014/main" id="{0C2FDFC0-3AC7-4C6B-8AB4-7199200C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4" y="4527127"/>
            <a:ext cx="3567461" cy="19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Solanum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tuberosum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050333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aardappel</a:t>
            </a:r>
          </a:p>
        </p:txBody>
      </p:sp>
      <p:pic>
        <p:nvPicPr>
          <p:cNvPr id="2052" name="Picture 4" descr="https://livios.imgix.net/media/153211/aardappel.jpg?w=640&amp;h=480&amp;format=auto&amp;ixlib=csharp-1.0.0.0&amp;s=f002dfb15d8f4eb5f595edae8f8fa9c0">
            <a:extLst>
              <a:ext uri="{FF2B5EF4-FFF2-40B4-BE49-F238E27FC236}">
                <a16:creationId xmlns:a16="http://schemas.microsoft.com/office/drawing/2014/main" id="{CBCA5809-45C4-40AF-86D8-79B9DA56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3" y="3894282"/>
            <a:ext cx="3484775" cy="26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ardappelplant met knollen stock afbeelding. Afbeelding bestaande uit  aardappel - 108966919">
            <a:extLst>
              <a:ext uri="{FF2B5EF4-FFF2-40B4-BE49-F238E27FC236}">
                <a16:creationId xmlns:a16="http://schemas.microsoft.com/office/drawing/2014/main" id="{1C4D23EF-049C-4F34-B46D-B4CAED51E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2" b="8843"/>
          <a:stretch/>
        </p:blipFill>
        <p:spPr bwMode="auto">
          <a:xfrm rot="5400000">
            <a:off x="613903" y="762398"/>
            <a:ext cx="2913304" cy="24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ardappel 'Vitelotte Noir' (Solanum tuberosum 'Vitelotte Noir') |  MijnTuin.org">
            <a:extLst>
              <a:ext uri="{FF2B5EF4-FFF2-40B4-BE49-F238E27FC236}">
                <a16:creationId xmlns:a16="http://schemas.microsoft.com/office/drawing/2014/main" id="{9BC68886-896D-41CC-97F2-24987FC2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87" y="3265209"/>
            <a:ext cx="1679689" cy="12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://www.akkerbouw-van-nu.nl/wp-content/uploads/2017/09/Aardappel-1-AD.jpg">
            <a:extLst>
              <a:ext uri="{FF2B5EF4-FFF2-40B4-BE49-F238E27FC236}">
                <a16:creationId xmlns:a16="http://schemas.microsoft.com/office/drawing/2014/main" id="{6979E987-A09F-4941-92FA-21FF83891C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93FFC5-1C6D-4E46-8B22-170E5FE5C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356" y="521714"/>
            <a:ext cx="3756733" cy="25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091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Spinacia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oleracea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spinazie</a:t>
            </a:r>
          </a:p>
        </p:txBody>
      </p:sp>
      <p:pic>
        <p:nvPicPr>
          <p:cNvPr id="4098" name="Picture 2" descr="Spinazie - Veggipedia">
            <a:extLst>
              <a:ext uri="{FF2B5EF4-FFF2-40B4-BE49-F238E27FC236}">
                <a16:creationId xmlns:a16="http://schemas.microsoft.com/office/drawing/2014/main" id="{74C11720-EE94-499F-9AF1-7BB58D94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28" y="3747052"/>
            <a:ext cx="4018083" cy="28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mium Photo | Green spinach farming field in japan.">
            <a:extLst>
              <a:ext uri="{FF2B5EF4-FFF2-40B4-BE49-F238E27FC236}">
                <a16:creationId xmlns:a16="http://schemas.microsoft.com/office/drawing/2014/main" id="{4F75741B-1FC8-4BA3-AFC4-8B5F7A96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16" y="668070"/>
            <a:ext cx="3922229" cy="26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eelt van spinazie teeltverslag breedbl.scherpzaad">
            <a:extLst>
              <a:ext uri="{FF2B5EF4-FFF2-40B4-BE49-F238E27FC236}">
                <a16:creationId xmlns:a16="http://schemas.microsoft.com/office/drawing/2014/main" id="{4EA71DE5-732B-478E-A0C4-CC500DF2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2" y="668070"/>
            <a:ext cx="3483641" cy="26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Allium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cepa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ui</a:t>
            </a:r>
          </a:p>
          <a:p>
            <a:pPr marL="0" indent="0" algn="r">
              <a:buNone/>
            </a:pPr>
            <a:endParaRPr lang="nl-NL" sz="2400" dirty="0"/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052" name="Picture 4" descr="Ui - ajuin planten info op Moestuinweetjes.com">
            <a:extLst>
              <a:ext uri="{FF2B5EF4-FFF2-40B4-BE49-F238E27FC236}">
                <a16:creationId xmlns:a16="http://schemas.microsoft.com/office/drawing/2014/main" id="{BE602293-8B39-4621-87A1-681F2A4C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56" y="604008"/>
            <a:ext cx="5287989" cy="26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i – Plant en Plagen">
            <a:extLst>
              <a:ext uri="{FF2B5EF4-FFF2-40B4-BE49-F238E27FC236}">
                <a16:creationId xmlns:a16="http://schemas.microsoft.com/office/drawing/2014/main" id="{5C23DA7F-1CAA-476F-B181-C6E26248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4" y="604008"/>
            <a:ext cx="2570508" cy="343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ien - Er is altijd ruimte voor jouw moestuin - Vertisign">
            <a:extLst>
              <a:ext uri="{FF2B5EF4-FFF2-40B4-BE49-F238E27FC236}">
                <a16:creationId xmlns:a16="http://schemas.microsoft.com/office/drawing/2014/main" id="{FA150D68-530A-40B8-84B4-230C452C2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15040"/>
          <a:stretch/>
        </p:blipFill>
        <p:spPr bwMode="auto">
          <a:xfrm>
            <a:off x="897060" y="4707741"/>
            <a:ext cx="2570508" cy="19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Apium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graveolens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bleekselderij</a:t>
            </a:r>
          </a:p>
        </p:txBody>
      </p:sp>
      <p:pic>
        <p:nvPicPr>
          <p:cNvPr id="7170" name="Picture 2" descr="De voedingswaarde van bleekselderij - aHealthylife.nl">
            <a:extLst>
              <a:ext uri="{FF2B5EF4-FFF2-40B4-BE49-F238E27FC236}">
                <a16:creationId xmlns:a16="http://schemas.microsoft.com/office/drawing/2014/main" id="{BBC53EEC-916E-49CF-B4B6-3016F113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00" y="4102302"/>
            <a:ext cx="3917627" cy="22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inese selder 'Kintsai' (Apium graveolens 'Kintsai') | MijnTuin.org">
            <a:extLst>
              <a:ext uri="{FF2B5EF4-FFF2-40B4-BE49-F238E27FC236}">
                <a16:creationId xmlns:a16="http://schemas.microsoft.com/office/drawing/2014/main" id="{5C6FE0A6-BE51-4D16-966A-E550BCC5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49" y="604007"/>
            <a:ext cx="3921082" cy="29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lderij allergie – Allergyn Club">
            <a:extLst>
              <a:ext uri="{FF2B5EF4-FFF2-40B4-BE49-F238E27FC236}">
                <a16:creationId xmlns:a16="http://schemas.microsoft.com/office/drawing/2014/main" id="{5D615B91-903F-4CF4-AC48-EB9A4A038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5"/>
          <a:stretch/>
        </p:blipFill>
        <p:spPr bwMode="auto">
          <a:xfrm>
            <a:off x="586409" y="561927"/>
            <a:ext cx="3598185" cy="34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44655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Asparagus </a:t>
            </a:r>
            <a:r>
              <a:rPr lang="nl-NL" b="1" dirty="0" err="1">
                <a:solidFill>
                  <a:srgbClr val="92D050"/>
                </a:solidFill>
              </a:rPr>
              <a:t>officinalis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asperge</a:t>
            </a:r>
          </a:p>
        </p:txBody>
      </p:sp>
      <p:pic>
        <p:nvPicPr>
          <p:cNvPr id="10242" name="Picture 2" descr="Asperges tips en weetjes">
            <a:extLst>
              <a:ext uri="{FF2B5EF4-FFF2-40B4-BE49-F238E27FC236}">
                <a16:creationId xmlns:a16="http://schemas.microsoft.com/office/drawing/2014/main" id="{FDAFDC49-A865-45FA-8F1A-8A948E15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35" y="4191017"/>
            <a:ext cx="3004204" cy="21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et teeltproces van de Nederlandse asperge - Nederlands asperge centrum">
            <a:extLst>
              <a:ext uri="{FF2B5EF4-FFF2-40B4-BE49-F238E27FC236}">
                <a16:creationId xmlns:a16="http://schemas.microsoft.com/office/drawing/2014/main" id="{D8DA6FE1-8569-497F-99E3-FAA67D5C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2" y="632848"/>
            <a:ext cx="3295851" cy="21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e asperge - Aspergeboerderij Boshoven">
            <a:extLst>
              <a:ext uri="{FF2B5EF4-FFF2-40B4-BE49-F238E27FC236}">
                <a16:creationId xmlns:a16="http://schemas.microsoft.com/office/drawing/2014/main" id="{210B7989-81F5-4DE6-8274-1B995ACF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28" y="521239"/>
            <a:ext cx="3295851" cy="24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sperge tak 50cm groen 5st, koop goedkoop online">
            <a:extLst>
              <a:ext uri="{FF2B5EF4-FFF2-40B4-BE49-F238E27FC236}">
                <a16:creationId xmlns:a16="http://schemas.microsoft.com/office/drawing/2014/main" id="{132126F8-0BD3-4689-B109-431504975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4450" r="11466" b="-4450"/>
          <a:stretch/>
        </p:blipFill>
        <p:spPr bwMode="auto">
          <a:xfrm rot="5400000">
            <a:off x="7029412" y="2691057"/>
            <a:ext cx="1659701" cy="25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Beta</a:t>
            </a:r>
            <a:r>
              <a:rPr lang="nl-NL" b="1" dirty="0">
                <a:solidFill>
                  <a:srgbClr val="92D050"/>
                </a:solidFill>
              </a:rPr>
              <a:t> vulgaris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rode biet</a:t>
            </a:r>
          </a:p>
        </p:txBody>
      </p:sp>
      <p:pic>
        <p:nvPicPr>
          <p:cNvPr id="6146" name="Picture 2" descr="Alvro Mono (monogerm zaad) - De Zaderij Coöperatie UA">
            <a:extLst>
              <a:ext uri="{FF2B5EF4-FFF2-40B4-BE49-F238E27FC236}">
                <a16:creationId xmlns:a16="http://schemas.microsoft.com/office/drawing/2014/main" id="{A28AA1B3-8CD6-4BFF-A815-40B25300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8" y="619440"/>
            <a:ext cx="2950679" cy="28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688B0-DAD5-4107-981F-7C05E0A34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20" y="3429000"/>
            <a:ext cx="3083562" cy="3083562"/>
          </a:xfrm>
          <a:prstGeom prst="rect">
            <a:avLst/>
          </a:prstGeom>
        </p:spPr>
      </p:pic>
      <p:pic>
        <p:nvPicPr>
          <p:cNvPr id="6152" name="Picture 8" descr="wortelgroenten | IVN">
            <a:extLst>
              <a:ext uri="{FF2B5EF4-FFF2-40B4-BE49-F238E27FC236}">
                <a16:creationId xmlns:a16="http://schemas.microsoft.com/office/drawing/2014/main" id="{6603012D-E45D-4F8D-A75E-92BEF591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73" y="966854"/>
            <a:ext cx="3642072" cy="27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Brassica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oleracea</a:t>
            </a:r>
            <a:r>
              <a:rPr lang="nl-NL" b="1" dirty="0">
                <a:solidFill>
                  <a:srgbClr val="92D050"/>
                </a:solidFill>
              </a:rPr>
              <a:t> var. Alba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witte kool</a:t>
            </a:r>
          </a:p>
        </p:txBody>
      </p:sp>
      <p:pic>
        <p:nvPicPr>
          <p:cNvPr id="5124" name="Picture 4" descr="Afbeeldingsresultaat voor witte kool">
            <a:extLst>
              <a:ext uri="{FF2B5EF4-FFF2-40B4-BE49-F238E27FC236}">
                <a16:creationId xmlns:a16="http://schemas.microsoft.com/office/drawing/2014/main" id="{ACE296F7-CF32-4640-84B9-4932DB83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1" y="3645074"/>
            <a:ext cx="3937661" cy="26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witte kool">
            <a:extLst>
              <a:ext uri="{FF2B5EF4-FFF2-40B4-BE49-F238E27FC236}">
                <a16:creationId xmlns:a16="http://schemas.microsoft.com/office/drawing/2014/main" id="{7F6213B2-16E7-47F9-946A-1E8031E4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58" y="794347"/>
            <a:ext cx="3959178" cy="26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witte kool plant">
            <a:extLst>
              <a:ext uri="{FF2B5EF4-FFF2-40B4-BE49-F238E27FC236}">
                <a16:creationId xmlns:a16="http://schemas.microsoft.com/office/drawing/2014/main" id="{56E4439C-9159-457F-B8D9-557323F4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20" y="822250"/>
            <a:ext cx="3812625" cy="27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Brassica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oleracea</a:t>
            </a:r>
            <a:r>
              <a:rPr lang="nl-NL" b="1" dirty="0">
                <a:solidFill>
                  <a:srgbClr val="92D050"/>
                </a:solidFill>
              </a:rPr>
              <a:t> var. </a:t>
            </a:r>
            <a:r>
              <a:rPr lang="nl-NL" b="1" dirty="0" err="1">
                <a:solidFill>
                  <a:srgbClr val="92D050"/>
                </a:solidFill>
              </a:rPr>
              <a:t>botrytis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bloemkool</a:t>
            </a:r>
          </a:p>
        </p:txBody>
      </p:sp>
      <p:pic>
        <p:nvPicPr>
          <p:cNvPr id="1026" name="Picture 2" descr="Biologische Bloemkool - Hofweb">
            <a:extLst>
              <a:ext uri="{FF2B5EF4-FFF2-40B4-BE49-F238E27FC236}">
                <a16:creationId xmlns:a16="http://schemas.microsoft.com/office/drawing/2014/main" id="{04A7CC6D-50D1-4882-B3C4-7496DB9A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7" y="3429000"/>
            <a:ext cx="3866708" cy="28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ol - Akkerbouw van nu">
            <a:extLst>
              <a:ext uri="{FF2B5EF4-FFF2-40B4-BE49-F238E27FC236}">
                <a16:creationId xmlns:a16="http://schemas.microsoft.com/office/drawing/2014/main" id="{30E6ED74-2131-45CA-87D0-D8CF97FE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22" y="533408"/>
            <a:ext cx="4152523" cy="31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e moet je bloemkool kweken? | Bloemkool zaaien, planten en oogsten">
            <a:extLst>
              <a:ext uri="{FF2B5EF4-FFF2-40B4-BE49-F238E27FC236}">
                <a16:creationId xmlns:a16="http://schemas.microsoft.com/office/drawing/2014/main" id="{E08A6847-F457-4BF1-A25C-4AD26AE3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7" y="532701"/>
            <a:ext cx="3140843" cy="23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Brassica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oleracea</a:t>
            </a:r>
            <a:r>
              <a:rPr lang="nl-NL" b="1" dirty="0">
                <a:solidFill>
                  <a:srgbClr val="92D050"/>
                </a:solidFill>
              </a:rPr>
              <a:t> var. </a:t>
            </a:r>
            <a:r>
              <a:rPr lang="nl-NL" b="1" dirty="0" err="1">
                <a:solidFill>
                  <a:srgbClr val="92D050"/>
                </a:solidFill>
              </a:rPr>
              <a:t>laciniata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boerenkool</a:t>
            </a:r>
          </a:p>
        </p:txBody>
      </p:sp>
      <p:pic>
        <p:nvPicPr>
          <p:cNvPr id="1026" name="Picture 2" descr="Afbeeldingsresultaat voor boerenkool">
            <a:extLst>
              <a:ext uri="{FF2B5EF4-FFF2-40B4-BE49-F238E27FC236}">
                <a16:creationId xmlns:a16="http://schemas.microsoft.com/office/drawing/2014/main" id="{3B08554D-5C7F-4393-92A7-21E68A40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" y="3576468"/>
            <a:ext cx="4134263" cy="27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oerenkool plant">
            <a:extLst>
              <a:ext uri="{FF2B5EF4-FFF2-40B4-BE49-F238E27FC236}">
                <a16:creationId xmlns:a16="http://schemas.microsoft.com/office/drawing/2014/main" id="{4B5E9E20-FDC8-410A-820E-04B983092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5" y="332754"/>
            <a:ext cx="3396559" cy="32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oerenkool plant velden">
            <a:extLst>
              <a:ext uri="{FF2B5EF4-FFF2-40B4-BE49-F238E27FC236}">
                <a16:creationId xmlns:a16="http://schemas.microsoft.com/office/drawing/2014/main" id="{CED63E44-E398-4C6E-8571-A4AF455F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12" y="402008"/>
            <a:ext cx="4299018" cy="25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B373C-974E-4E78-836B-3249DDEB8E3F}"/>
</file>

<file path=customXml/itemProps2.xml><?xml version="1.0" encoding="utf-8"?>
<ds:datastoreItem xmlns:ds="http://schemas.openxmlformats.org/officeDocument/2006/customXml" ds:itemID="{DD87C6BC-3154-4A23-9F68-1FBCE4EFE0F2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82ac19c3-1cff-4f70-a585-2de21a3866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915d7cad-3e71-4cea-95bb-ac32222adf06"/>
  </ds:schemaRefs>
</ds:datastoreItem>
</file>

<file path=customXml/itemProps3.xml><?xml version="1.0" encoding="utf-8"?>
<ds:datastoreItem xmlns:ds="http://schemas.openxmlformats.org/officeDocument/2006/customXml" ds:itemID="{732B2C0A-9DEE-4F63-99A9-04F50BE09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116</Words>
  <Application>Microsoft Office PowerPoint</Application>
  <PresentationFormat>Breedbeeld</PresentationFormat>
  <Paragraphs>54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Plantenkennis groente planten 25 stuks 2 Periode 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periode 5 groente planten</dc:title>
  <dc:creator>Gé Verbeek</dc:creator>
  <cp:lastModifiedBy>Ben Nienhuis</cp:lastModifiedBy>
  <cp:revision>107</cp:revision>
  <dcterms:created xsi:type="dcterms:W3CDTF">2020-11-27T18:47:53Z</dcterms:created>
  <dcterms:modified xsi:type="dcterms:W3CDTF">2023-06-05T10:29:16Z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